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61" r:id="rId6"/>
    <p:sldId id="262" r:id="rId7"/>
    <p:sldId id="315" r:id="rId8"/>
    <p:sldId id="316" r:id="rId9"/>
    <p:sldId id="319" r:id="rId10"/>
    <p:sldId id="317" r:id="rId11"/>
    <p:sldId id="298" r:id="rId12"/>
    <p:sldId id="318" r:id="rId13"/>
    <p:sldId id="321" r:id="rId14"/>
    <p:sldId id="322" r:id="rId15"/>
    <p:sldId id="323" r:id="rId16"/>
    <p:sldId id="326" r:id="rId17"/>
    <p:sldId id="327" r:id="rId18"/>
    <p:sldId id="328" r:id="rId19"/>
    <p:sldId id="329" r:id="rId20"/>
    <p:sldId id="330" r:id="rId21"/>
    <p:sldId id="335" r:id="rId22"/>
    <p:sldId id="332" r:id="rId23"/>
    <p:sldId id="333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88523" autoAdjust="0"/>
  </p:normalViewPr>
  <p:slideViewPr>
    <p:cSldViewPr snapToGrid="0" showGuides="1">
      <p:cViewPr>
        <p:scale>
          <a:sx n="54" d="100"/>
          <a:sy n="54" d="100"/>
        </p:scale>
        <p:origin x="2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05.04.2022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icl-easj.dk/Machine%20Learning/Opgaver%20Alm/Unsupervised%20KMeans.pdf" TargetMode="External"/><Relationship Id="rId2" Type="http://schemas.openxmlformats.org/officeDocument/2006/relationships/hyperlink" Target="http://micl-easj.dk/Machine%20Learning/Opgaver%20Alm/Chapter%209%20Assignments.pd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ikit-learn.org/stable/modules/clustering.htm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5d3muPQmA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Unsupervised Learning </a:t>
            </a:r>
            <a:br>
              <a:rPr lang="da-DK" sz="5400" dirty="0" smtClean="0"/>
            </a:br>
            <a:r>
              <a:rPr lang="da-DK" sz="5400" dirty="0" smtClean="0"/>
              <a:t>The </a:t>
            </a:r>
            <a:r>
              <a:rPr lang="da-DK" sz="5400" dirty="0" smtClean="0"/>
              <a:t>basics,K-Means, DBScan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336718"/>
            <a:ext cx="5427664" cy="507203"/>
          </a:xfrm>
        </p:spPr>
        <p:txBody>
          <a:bodyPr/>
          <a:lstStyle/>
          <a:p>
            <a:r>
              <a:rPr lang="da-DK" dirty="0" smtClean="0"/>
              <a:t>03.11.2020 revised  25.04.2021, </a:t>
            </a:r>
            <a:r>
              <a:rPr lang="da-DK" dirty="0" smtClean="0"/>
              <a:t>02.11.2021, 06.04.2022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5" y="3067050"/>
            <a:ext cx="11633198" cy="800100"/>
          </a:xfrm>
        </p:spPr>
        <p:txBody>
          <a:bodyPr/>
          <a:lstStyle/>
          <a:p>
            <a:r>
              <a:rPr lang="da-DK" dirty="0" smtClean="0"/>
              <a:t>Michael Claudius, Associate Professor, Roskilde</a:t>
            </a:r>
          </a:p>
          <a:p>
            <a:r>
              <a:rPr lang="da-DK" dirty="0"/>
              <a:t>Jens Peter Andersen, Assistant Professor, Roskilde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400" dirty="0" err="1" smtClean="0"/>
              <a:t>Predicting</a:t>
            </a:r>
            <a:r>
              <a:rPr lang="da-DK" sz="1400" dirty="0" smtClean="0"/>
              <a:t> </a:t>
            </a:r>
            <a:r>
              <a:rPr lang="da-DK" sz="1400" dirty="0" err="1" smtClean="0"/>
              <a:t>cluster</a:t>
            </a:r>
            <a:r>
              <a:rPr lang="da-DK" sz="1400" dirty="0" smtClean="0"/>
              <a:t> (labels):</a:t>
            </a:r>
          </a:p>
          <a:p>
            <a:pPr marL="0" indent="0">
              <a:buNone/>
            </a:pPr>
            <a:r>
              <a:rPr lang="da-DK" sz="1400" dirty="0" smtClean="0"/>
              <a:t> </a:t>
            </a:r>
            <a:endParaRPr lang="da-DK" sz="1400" dirty="0"/>
          </a:p>
          <a:p>
            <a:pPr marL="0" indent="0">
              <a:buNone/>
            </a:pP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In: </a:t>
            </a:r>
            <a:r>
              <a:rPr lang="en-GB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X_new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([[0, 2], [3, 2], [-3, 3], [-3, 2.5]])</a:t>
            </a:r>
          </a:p>
          <a:p>
            <a:pPr marL="0" indent="0">
              <a:buNone/>
            </a:pP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kmeans.predict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X_new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da-DK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Out: array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([1, 1, 2, 2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endParaRPr lang="da-DK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sz="1400" dirty="0" smtClean="0">
                <a:cs typeface="Courier New" panose="02070309020205020404" pitchFamily="49" charset="0"/>
              </a:rPr>
              <a:t>Distance to each cluster centers</a:t>
            </a:r>
          </a:p>
          <a:p>
            <a:pPr marL="0" indent="0">
              <a:buNone/>
            </a:pPr>
            <a:endParaRPr lang="da-DK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In: </a:t>
            </a:r>
            <a:r>
              <a:rPr lang="en-GB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X_new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([[0, 2], [3, 2], [-3, 3], [-3, 2.5]])</a:t>
            </a:r>
          </a:p>
          <a:p>
            <a:pPr marL="0" indent="0">
              <a:buNone/>
            </a:pP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kmeans.predict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X_new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da-DK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Out: 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([[2.81093633, 0.32995317, 2.9042344 , 1.49439034, 2.88633901],</a:t>
            </a:r>
          </a:p>
          <a:p>
            <a:pPr marL="0" indent="0">
              <a:buNone/>
            </a:pP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[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5.80730058, 2.80290755, 5.84739223, 4.4759332 , 5.84236351],</a:t>
            </a:r>
          </a:p>
          <a:p>
            <a:pPr marL="0" indent="0">
              <a:buNone/>
            </a:pP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[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1.21475352, 3.29399768, 0.29040966, 1.69136631, 1.71086031],</a:t>
            </a:r>
          </a:p>
          <a:p>
            <a:pPr marL="0" indent="0">
              <a:buNone/>
            </a:pP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[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0.72581411, 3.21806371, 0.36159148, 1.54808703, 1.21567622]])</a:t>
            </a:r>
            <a:endParaRPr lang="da-DK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9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classic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81" y="1361924"/>
            <a:ext cx="11612364" cy="475788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Initialize k centroids randomly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Repeat </a:t>
            </a:r>
            <a:r>
              <a:rPr lang="en-GB" b="1" dirty="0"/>
              <a:t>until convergence (i.e., until the centroids </a:t>
            </a:r>
            <a:r>
              <a:rPr lang="en-GB" b="1" dirty="0" smtClean="0"/>
              <a:t> (nearly) stop moving or max iterations is met):</a:t>
            </a:r>
          </a:p>
          <a:p>
            <a:pPr marL="846900" lvl="2" indent="-342900">
              <a:buFont typeface="+mj-lt"/>
              <a:buAutoNum type="alphaLcPeriod"/>
            </a:pPr>
            <a:r>
              <a:rPr lang="en-GB" b="1" dirty="0" smtClean="0"/>
              <a:t>Assign </a:t>
            </a:r>
            <a:r>
              <a:rPr lang="en-GB" b="1" dirty="0"/>
              <a:t>each instance to the closest </a:t>
            </a:r>
            <a:r>
              <a:rPr lang="en-GB" b="1" dirty="0" smtClean="0"/>
              <a:t>centroid</a:t>
            </a:r>
          </a:p>
          <a:p>
            <a:pPr marL="846900" lvl="2" indent="-342900">
              <a:buFont typeface="+mj-lt"/>
              <a:buAutoNum type="alphaLcPeriod"/>
            </a:pPr>
            <a:r>
              <a:rPr lang="en-GB" b="1" dirty="0" smtClean="0"/>
              <a:t>Update </a:t>
            </a:r>
            <a:r>
              <a:rPr lang="en-GB" b="1" dirty="0"/>
              <a:t>the centroids to be the mean of the instances that are assigned to </a:t>
            </a:r>
            <a:r>
              <a:rPr lang="en-GB" b="1" dirty="0" smtClean="0"/>
              <a:t>them</a:t>
            </a:r>
            <a:endParaRPr lang="en-GB" b="1" dirty="0"/>
          </a:p>
          <a:p>
            <a:pPr marL="846900" lvl="2" indent="-342900">
              <a:buFont typeface="+mj-lt"/>
              <a:buAutoNum type="alphaLcPeriod"/>
            </a:pPr>
            <a:endParaRPr lang="en-GB" b="1" dirty="0" smtClean="0"/>
          </a:p>
          <a:p>
            <a:pPr marL="846900" lvl="2" indent="-342900">
              <a:buFont typeface="+mj-lt"/>
              <a:buAutoNum type="alphaLcPeriod"/>
            </a:pPr>
            <a:endParaRPr lang="en-GB" b="1" dirty="0"/>
          </a:p>
          <a:p>
            <a:pPr marL="846900" lvl="2" indent="-342900">
              <a:buFont typeface="+mj-lt"/>
              <a:buAutoNum type="alphaLcPeriod"/>
            </a:pPr>
            <a:endParaRPr lang="en-GB" b="1" dirty="0" smtClean="0"/>
          </a:p>
          <a:p>
            <a:pPr marL="846900" lvl="2" indent="-342900">
              <a:buFont typeface="+mj-lt"/>
              <a:buAutoNum type="alphaLcPeriod"/>
            </a:pPr>
            <a:endParaRPr lang="en-GB" b="1" dirty="0"/>
          </a:p>
          <a:p>
            <a:pPr marL="504000" lvl="2" indent="0">
              <a:buNone/>
            </a:pPr>
            <a:endParaRPr lang="en-GB" b="1" dirty="0" smtClean="0"/>
          </a:p>
          <a:p>
            <a:pPr marL="504000" lvl="2" indent="0">
              <a:buNone/>
            </a:pPr>
            <a:endParaRPr lang="en-GB" b="1" dirty="0"/>
          </a:p>
          <a:p>
            <a:pPr marL="504000" lvl="2" indent="0">
              <a:buNone/>
            </a:pPr>
            <a:endParaRPr lang="en-GB" b="1" dirty="0" smtClean="0"/>
          </a:p>
          <a:p>
            <a:pPr marL="504000" lvl="2" indent="0">
              <a:buNone/>
            </a:pPr>
            <a:endParaRPr lang="en-GB" b="1" dirty="0"/>
          </a:p>
          <a:p>
            <a:pPr marL="504000" lvl="2" indent="0">
              <a:buNone/>
            </a:pPr>
            <a:endParaRPr lang="en-GB" b="1" dirty="0" smtClean="0"/>
          </a:p>
          <a:p>
            <a:pPr marL="504000" lvl="2" indent="0">
              <a:buNone/>
            </a:pPr>
            <a:endParaRPr lang="en-GB" b="1" dirty="0"/>
          </a:p>
          <a:p>
            <a:pPr marL="504000" lvl="2" indent="0">
              <a:buNone/>
            </a:pPr>
            <a:endParaRPr lang="en-GB" b="1" dirty="0" smtClean="0"/>
          </a:p>
          <a:p>
            <a:pPr marL="504000" lvl="2" indent="0">
              <a:buNone/>
            </a:pPr>
            <a:endParaRPr lang="en-GB" b="1" dirty="0"/>
          </a:p>
          <a:p>
            <a:pPr marL="504000" lvl="2" indent="0">
              <a:buNone/>
            </a:pPr>
            <a:endParaRPr lang="en-GB" b="1" dirty="0" smtClean="0"/>
          </a:p>
          <a:p>
            <a:pPr marL="504000" lvl="2" indent="0">
              <a:buNone/>
            </a:pPr>
            <a:endParaRPr lang="en-GB" b="1" dirty="0" smtClean="0"/>
          </a:p>
          <a:p>
            <a:pPr marL="504000" lvl="2" indent="0">
              <a:buNone/>
            </a:pPr>
            <a:r>
              <a:rPr lang="en-GB" b="1" dirty="0" smtClean="0"/>
              <a:t>K=5, iterations = 3	</a:t>
            </a:r>
          </a:p>
          <a:p>
            <a:pPr marL="846900" lvl="2" indent="-342900">
              <a:buFont typeface="+mj-lt"/>
              <a:buAutoNum type="alphaLcPeriod"/>
            </a:pPr>
            <a:endParaRPr lang="en-GB" b="1" dirty="0"/>
          </a:p>
          <a:p>
            <a:pPr marL="846900" lvl="2" indent="-342900">
              <a:buFont typeface="+mj-lt"/>
              <a:buAutoNum type="alphaLcPeriod"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2543175"/>
            <a:ext cx="52006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– </a:t>
            </a:r>
            <a:r>
              <a:rPr lang="da-DK" dirty="0" err="1" smtClean="0"/>
              <a:t>Centroid</a:t>
            </a:r>
            <a:r>
              <a:rPr lang="da-DK" dirty="0" smtClean="0"/>
              <a:t> </a:t>
            </a:r>
            <a:r>
              <a:rPr lang="da-DK" dirty="0" err="1" smtClean="0"/>
              <a:t>initialization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252537"/>
            <a:ext cx="11612364" cy="4662487"/>
          </a:xfrm>
        </p:spPr>
        <p:txBody>
          <a:bodyPr/>
          <a:lstStyle/>
          <a:p>
            <a:r>
              <a:rPr lang="da-DK" b="1" dirty="0" smtClean="0"/>
              <a:t>Centroid initialization: position the centroids first time</a:t>
            </a:r>
          </a:p>
          <a:p>
            <a:endParaRPr lang="da-DK" b="1" dirty="0"/>
          </a:p>
          <a:p>
            <a:r>
              <a:rPr lang="da-DK" b="1" dirty="0" smtClean="0"/>
              <a:t>Final result depends on centroid initalization</a:t>
            </a:r>
          </a:p>
          <a:p>
            <a:r>
              <a:rPr lang="da-DK" b="1" dirty="0" smtClean="0"/>
              <a:t>Both solution 1 &amp; 2 are obviously </a:t>
            </a:r>
            <a:r>
              <a:rPr lang="da-DK" b="1" u="sng" dirty="0" smtClean="0"/>
              <a:t>bad</a:t>
            </a:r>
            <a:r>
              <a:rPr lang="da-DK" b="1" dirty="0" smtClean="0"/>
              <a:t> solutions</a:t>
            </a:r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r>
              <a:rPr lang="da-DK" b="1" dirty="0" smtClean="0"/>
              <a:t>Don’t worry there is a solution!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28" y="2513114"/>
            <a:ext cx="6248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– </a:t>
            </a:r>
            <a:r>
              <a:rPr lang="da-DK" dirty="0" err="1" smtClean="0"/>
              <a:t>Centroid</a:t>
            </a:r>
            <a:r>
              <a:rPr lang="da-DK" dirty="0" smtClean="0"/>
              <a:t> </a:t>
            </a:r>
            <a:r>
              <a:rPr lang="da-DK" dirty="0" err="1" smtClean="0"/>
              <a:t>initialization</a:t>
            </a:r>
            <a:r>
              <a:rPr lang="da-DK" dirty="0" smtClean="0"/>
              <a:t> -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38288"/>
            <a:ext cx="11612364" cy="4216560"/>
          </a:xfrm>
        </p:spPr>
        <p:txBody>
          <a:bodyPr/>
          <a:lstStyle/>
          <a:p>
            <a:r>
              <a:rPr lang="da-DK" b="1" dirty="0" smtClean="0"/>
              <a:t>It’s about how to position the initial centroids</a:t>
            </a:r>
          </a:p>
          <a:p>
            <a:endParaRPr lang="da-DK" b="1" dirty="0" smtClean="0"/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/>
              <a:t>Good guess: Setting initial centroid positions</a:t>
            </a:r>
            <a:br>
              <a:rPr lang="da-DK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in: 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good_init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([[-3, 3], [-3, 2], [-3, 1], [-1, 2], [0, 2]]) </a:t>
            </a:r>
            <a:b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kmeans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KMeans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n_clusters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=5, 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good_init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n_init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=1) </a:t>
            </a:r>
            <a:b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da-DK" b="1" dirty="0" smtClean="0"/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/>
              <a:t>Run a number of </a:t>
            </a:r>
            <a:r>
              <a:rPr lang="da-DK" b="1" dirty="0"/>
              <a:t>random </a:t>
            </a:r>
            <a:r>
              <a:rPr lang="da-DK" b="1" dirty="0" smtClean="0"/>
              <a:t>initializations. 10 </a:t>
            </a:r>
            <a:r>
              <a:rPr lang="da-DK" b="1" dirty="0"/>
              <a:t>is default in </a:t>
            </a:r>
            <a:r>
              <a:rPr lang="da-DK" b="1" dirty="0">
                <a:latin typeface="Courier New" panose="02070309020205020404" pitchFamily="49" charset="0"/>
                <a:cs typeface="Courier New" panose="02070309020205020404" pitchFamily="49" charset="0"/>
              </a:rPr>
              <a:t>Kmeans </a:t>
            </a:r>
            <a:r>
              <a:rPr lang="da-DK" b="1" dirty="0">
                <a:cs typeface="Courier New" panose="02070309020205020404" pitchFamily="49" charset="0"/>
              </a:rPr>
              <a:t>in Scikit-Learn</a:t>
            </a:r>
            <a:r>
              <a:rPr lang="da-DK" b="1" dirty="0" smtClean="0"/>
              <a:t>)</a:t>
            </a:r>
            <a:br>
              <a:rPr lang="da-DK" b="1" dirty="0" smtClean="0"/>
            </a:br>
            <a:r>
              <a:rPr lang="en-GB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n_init</a:t>
            </a: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=10 #manually</a:t>
            </a:r>
            <a:b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b="1" dirty="0" smtClean="0"/>
              <a:t>Select the best; i.e. The one with lowest inertia</a:t>
            </a:r>
            <a:br>
              <a:rPr lang="da-DK" b="1" dirty="0" smtClean="0"/>
            </a:br>
            <a:r>
              <a:rPr lang="da-DK" b="1" dirty="0" smtClean="0"/>
              <a:t>Inertia: Mean squared distance (MSD) between each instance and closest centroid</a:t>
            </a:r>
            <a:br>
              <a:rPr lang="da-DK" b="1" dirty="0" smtClean="0"/>
            </a:br>
            <a:r>
              <a:rPr lang="da-DK" b="1" dirty="0" smtClean="0"/>
              <a:t>	MSD = Sum of each cluster’s SD / K</a:t>
            </a:r>
            <a:br>
              <a:rPr lang="da-DK" b="1" dirty="0" smtClean="0"/>
            </a:br>
            <a:endParaRPr lang="da-DK" b="1" dirty="0" smtClean="0"/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/>
              <a:t>K-Means++:  Selecting initial centroid positions that are spread distant from each other</a:t>
            </a:r>
          </a:p>
          <a:p>
            <a:pPr marL="0" indent="0">
              <a:buNone/>
            </a:pPr>
            <a:r>
              <a:rPr lang="da-DK" b="1" dirty="0" smtClean="0"/>
              <a:t>	Faster: Reduces run time. Default method in </a:t>
            </a:r>
            <a:r>
              <a:rPr lang="da-DK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Kmeans </a:t>
            </a:r>
            <a:r>
              <a:rPr lang="da-DK" b="1" dirty="0" smtClean="0">
                <a:cs typeface="Courier New" panose="02070309020205020404" pitchFamily="49" charset="0"/>
              </a:rPr>
              <a:t>in Scikit-Learn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15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Optimal Number of </a:t>
            </a:r>
            <a:r>
              <a:rPr lang="da-DK" dirty="0"/>
              <a:t>C</a:t>
            </a:r>
            <a:r>
              <a:rPr lang="da-DK" dirty="0" smtClean="0"/>
              <a:t>lusters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357313"/>
            <a:ext cx="11612364" cy="4529137"/>
          </a:xfrm>
        </p:spPr>
        <p:txBody>
          <a:bodyPr/>
          <a:lstStyle/>
          <a:p>
            <a:r>
              <a:rPr lang="da-DK" b="1" dirty="0" smtClean="0"/>
              <a:t>How to find the number of clusters?</a:t>
            </a:r>
          </a:p>
          <a:p>
            <a:endParaRPr lang="da-DK" b="1" dirty="0" smtClean="0"/>
          </a:p>
          <a:p>
            <a:r>
              <a:rPr lang="da-DK" b="1" dirty="0" smtClean="0"/>
              <a:t>Models inertia performance criteria can be used for </a:t>
            </a:r>
            <a:r>
              <a:rPr lang="da-DK" b="1" dirty="0" smtClean="0"/>
              <a:t>estimation</a:t>
            </a:r>
            <a:endParaRPr lang="da-DK" b="1" dirty="0" smtClean="0"/>
          </a:p>
          <a:p>
            <a:r>
              <a:rPr lang="da-DK" b="1" dirty="0" smtClean="0"/>
              <a:t>But </a:t>
            </a:r>
            <a:r>
              <a:rPr lang="da-DK" b="1" u="sng" dirty="0" smtClean="0"/>
              <a:t>NOT by choosing the </a:t>
            </a:r>
            <a:r>
              <a:rPr lang="da-DK" b="1" dirty="0" smtClean="0"/>
              <a:t>lowest inertia</a:t>
            </a:r>
            <a:endParaRPr lang="da-DK" b="1" dirty="0"/>
          </a:p>
          <a:p>
            <a:r>
              <a:rPr lang="da-DK" b="1" dirty="0" smtClean="0"/>
              <a:t>Examples of different number of clusters </a:t>
            </a:r>
            <a:r>
              <a:rPr lang="da-DK" b="1" dirty="0" smtClean="0"/>
              <a:t>k:</a:t>
            </a:r>
            <a:endParaRPr lang="da-DK" b="1" dirty="0" smtClean="0"/>
          </a:p>
          <a:p>
            <a:pPr lvl="1"/>
            <a:r>
              <a:rPr lang="da-DK" b="1" dirty="0"/>
              <a:t>k</a:t>
            </a:r>
            <a:r>
              <a:rPr lang="da-DK" b="1" dirty="0" smtClean="0"/>
              <a:t>=3 </a:t>
            </a:r>
            <a:r>
              <a:rPr lang="da-DK" b="1" dirty="0" smtClean="0"/>
              <a:t>inertia= 653.2</a:t>
            </a:r>
          </a:p>
          <a:p>
            <a:pPr lvl="1"/>
            <a:r>
              <a:rPr lang="da-DK" b="1" dirty="0"/>
              <a:t>k</a:t>
            </a:r>
            <a:r>
              <a:rPr lang="da-DK" b="1" dirty="0" smtClean="0"/>
              <a:t>=5 </a:t>
            </a:r>
            <a:r>
              <a:rPr lang="da-DK" b="1" dirty="0" smtClean="0"/>
              <a:t>inertia= 211.6</a:t>
            </a:r>
          </a:p>
          <a:p>
            <a:pPr lvl="1"/>
            <a:r>
              <a:rPr lang="da-DK" b="1" dirty="0"/>
              <a:t>k</a:t>
            </a:r>
            <a:r>
              <a:rPr lang="da-DK" b="1" dirty="0" smtClean="0"/>
              <a:t>=8 </a:t>
            </a:r>
            <a:r>
              <a:rPr lang="da-DK" b="1" dirty="0" smtClean="0"/>
              <a:t>inertia= 119.1</a:t>
            </a:r>
          </a:p>
          <a:p>
            <a:pPr lvl="1"/>
            <a:endParaRPr lang="da-DK" b="1" dirty="0"/>
          </a:p>
          <a:p>
            <a:pPr lvl="1"/>
            <a:endParaRPr lang="da-DK" b="1" dirty="0" smtClean="0"/>
          </a:p>
          <a:p>
            <a:pPr lvl="1"/>
            <a:endParaRPr lang="da-DK" b="1" dirty="0"/>
          </a:p>
          <a:p>
            <a:pPr lvl="1"/>
            <a:endParaRPr lang="da-DK" b="1" dirty="0" smtClean="0"/>
          </a:p>
          <a:p>
            <a:pPr lvl="1"/>
            <a:endParaRPr lang="da-DK" b="1" dirty="0"/>
          </a:p>
          <a:p>
            <a:pPr lvl="1"/>
            <a:endParaRPr lang="da-DK" b="1" dirty="0" smtClean="0"/>
          </a:p>
          <a:p>
            <a:pPr lvl="1"/>
            <a:r>
              <a:rPr lang="da-DK" b="1" dirty="0" smtClean="0"/>
              <a:t>High K leads to low inertia !!</a:t>
            </a:r>
            <a:r>
              <a:rPr lang="da-DK" b="1" dirty="0" smtClean="0"/>
              <a:t> </a:t>
            </a:r>
            <a:endParaRPr lang="da-DK" b="1" dirty="0"/>
          </a:p>
          <a:p>
            <a:pPr lvl="1"/>
            <a:r>
              <a:rPr lang="da-DK" b="1" dirty="0" smtClean="0"/>
              <a:t>What then: The </a:t>
            </a:r>
            <a:r>
              <a:rPr lang="da-DK" b="1" dirty="0"/>
              <a:t>Elbow </a:t>
            </a:r>
            <a:r>
              <a:rPr lang="da-DK" b="1" dirty="0" smtClean="0"/>
              <a:t>method ?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06.04.2022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64" y="2917031"/>
            <a:ext cx="64389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–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clusters</a:t>
            </a:r>
            <a:r>
              <a:rPr lang="da-DK" dirty="0" smtClean="0"/>
              <a:t> – </a:t>
            </a:r>
            <a:r>
              <a:rPr lang="da-DK" dirty="0" err="1" smtClean="0"/>
              <a:t>Elbow</a:t>
            </a:r>
            <a:r>
              <a:rPr lang="da-DK" dirty="0" smtClean="0"/>
              <a:t> </a:t>
            </a:r>
            <a:r>
              <a:rPr lang="da-DK" dirty="0" err="1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25" y="1319420"/>
            <a:ext cx="11612364" cy="4738480"/>
          </a:xfrm>
        </p:spPr>
        <p:txBody>
          <a:bodyPr/>
          <a:lstStyle/>
          <a:p>
            <a:r>
              <a:rPr lang="da-DK" b="1" dirty="0" smtClean="0"/>
              <a:t>Find the inflexion point on the k-inertia curve – that is the </a:t>
            </a:r>
            <a:r>
              <a:rPr lang="da-DK" b="1" dirty="0"/>
              <a:t>E</a:t>
            </a:r>
            <a:r>
              <a:rPr lang="da-DK" b="1" dirty="0" smtClean="0"/>
              <a:t>lbow</a:t>
            </a:r>
          </a:p>
          <a:p>
            <a:r>
              <a:rPr lang="da-DK" b="1" u="sng" dirty="0" smtClean="0"/>
              <a:t>Before</a:t>
            </a:r>
            <a:r>
              <a:rPr lang="da-DK" b="1" dirty="0" smtClean="0"/>
              <a:t> the elbow: Inertia drops a lot by increasing k</a:t>
            </a:r>
          </a:p>
          <a:p>
            <a:r>
              <a:rPr lang="da-DK" b="1" u="sng" dirty="0" smtClean="0"/>
              <a:t>After</a:t>
            </a:r>
            <a:r>
              <a:rPr lang="da-DK" b="1" dirty="0" smtClean="0"/>
              <a:t> the elbow: Inertia drops only a bit by increasing k</a:t>
            </a:r>
          </a:p>
          <a:p>
            <a:r>
              <a:rPr lang="da-DK" b="1" dirty="0" err="1" smtClean="0"/>
              <a:t>What</a:t>
            </a:r>
            <a:r>
              <a:rPr lang="da-DK" b="1" dirty="0" smtClean="0"/>
              <a:t> kind of </a:t>
            </a:r>
            <a:r>
              <a:rPr lang="da-DK" b="1" dirty="0" err="1" smtClean="0"/>
              <a:t>trade</a:t>
            </a:r>
            <a:r>
              <a:rPr lang="da-DK" b="1" dirty="0" smtClean="0"/>
              <a:t> </a:t>
            </a:r>
            <a:r>
              <a:rPr lang="da-DK" b="1" dirty="0" err="1" smtClean="0"/>
              <a:t>off</a:t>
            </a:r>
            <a:r>
              <a:rPr lang="da-DK" b="1" dirty="0" smtClean="0"/>
              <a:t> is the </a:t>
            </a:r>
            <a:r>
              <a:rPr lang="da-DK" b="1" dirty="0" err="1" smtClean="0"/>
              <a:t>elbow</a:t>
            </a:r>
            <a:r>
              <a:rPr lang="da-DK" b="1" dirty="0" smtClean="0"/>
              <a:t> </a:t>
            </a:r>
            <a:r>
              <a:rPr lang="da-DK" b="1" dirty="0" err="1" smtClean="0"/>
              <a:t>then</a:t>
            </a:r>
            <a:r>
              <a:rPr lang="da-DK" b="1" dirty="0" smtClean="0"/>
              <a:t>?</a:t>
            </a:r>
          </a:p>
          <a:p>
            <a:pPr lvl="1"/>
            <a:r>
              <a:rPr lang="da-DK" b="1" dirty="0" smtClean="0"/>
              <a:t> </a:t>
            </a:r>
            <a:r>
              <a:rPr lang="da-DK" b="1" dirty="0" err="1" smtClean="0"/>
              <a:t>Consider</a:t>
            </a:r>
            <a:r>
              <a:rPr lang="da-DK" b="1" dirty="0" smtClean="0"/>
              <a:t> k </a:t>
            </a:r>
            <a:r>
              <a:rPr lang="da-DK" b="1" dirty="0" err="1" smtClean="0"/>
              <a:t>going</a:t>
            </a:r>
            <a:r>
              <a:rPr lang="da-DK" b="1" dirty="0" smtClean="0"/>
              <a:t> </a:t>
            </a:r>
            <a:r>
              <a:rPr lang="da-DK" b="1" dirty="0" err="1" smtClean="0"/>
              <a:t>towards</a:t>
            </a:r>
            <a:r>
              <a:rPr lang="da-DK" b="1" dirty="0" smtClean="0"/>
              <a:t> 1</a:t>
            </a:r>
          </a:p>
          <a:p>
            <a:pPr lvl="1"/>
            <a:r>
              <a:rPr lang="da-DK" b="1" dirty="0" smtClean="0"/>
              <a:t> Consider k going towards number of instances</a:t>
            </a:r>
          </a:p>
          <a:p>
            <a:pPr lvl="1"/>
            <a:endParaRPr lang="da-DK" b="1" dirty="0" smtClean="0"/>
          </a:p>
          <a:p>
            <a:pPr lvl="1"/>
            <a:endParaRPr lang="da-DK" b="1" dirty="0"/>
          </a:p>
          <a:p>
            <a:pPr lvl="1"/>
            <a:endParaRPr lang="da-DK" b="1" dirty="0" smtClean="0"/>
          </a:p>
          <a:p>
            <a:pPr lvl="1"/>
            <a:endParaRPr lang="da-DK" b="1" dirty="0"/>
          </a:p>
          <a:p>
            <a:pPr lvl="1"/>
            <a:endParaRPr lang="da-DK" b="1" dirty="0" smtClean="0"/>
          </a:p>
          <a:p>
            <a:pPr lvl="1"/>
            <a:endParaRPr lang="da-DK" b="1" dirty="0"/>
          </a:p>
          <a:p>
            <a:pPr lvl="1"/>
            <a:endParaRPr lang="da-DK" b="1" dirty="0" smtClean="0"/>
          </a:p>
          <a:p>
            <a:pPr lvl="1"/>
            <a:endParaRPr lang="da-DK" b="1" dirty="0"/>
          </a:p>
          <a:p>
            <a:pPr lvl="1"/>
            <a:endParaRPr lang="da-DK" b="1" dirty="0" smtClean="0"/>
          </a:p>
          <a:p>
            <a:pPr lvl="1"/>
            <a:r>
              <a:rPr lang="da-DK" b="1" dirty="0" smtClean="0"/>
              <a:t>Elbow method is coarse method! What then: Silhoutte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25" y="2979227"/>
            <a:ext cx="51054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– Number of clusters – </a:t>
            </a:r>
            <a:r>
              <a:rPr lang="da-DK" dirty="0"/>
              <a:t>S</a:t>
            </a:r>
            <a:r>
              <a:rPr lang="da-DK" dirty="0" smtClean="0"/>
              <a:t>ilhouette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1999"/>
            <a:ext cx="11612364" cy="1800463"/>
          </a:xfrm>
        </p:spPr>
        <p:txBody>
          <a:bodyPr/>
          <a:lstStyle/>
          <a:p>
            <a:r>
              <a:rPr lang="da-DK" b="1" dirty="0" smtClean="0"/>
              <a:t>Based on the so-called silhouette </a:t>
            </a:r>
            <a:r>
              <a:rPr lang="da-DK" b="1" dirty="0"/>
              <a:t>score = (b-a)/</a:t>
            </a:r>
            <a:r>
              <a:rPr lang="da-DK" b="1" dirty="0" smtClean="0"/>
              <a:t>max(a,b)</a:t>
            </a:r>
          </a:p>
          <a:p>
            <a:pPr lvl="1"/>
            <a:r>
              <a:rPr lang="da-DK" b="1" dirty="0" smtClean="0"/>
              <a:t>a = mean distance to other instances in the same cluster and </a:t>
            </a:r>
            <a:endParaRPr lang="da-DK" b="1" dirty="0"/>
          </a:p>
          <a:p>
            <a:pPr lvl="1"/>
            <a:r>
              <a:rPr lang="da-DK" b="1" dirty="0" smtClean="0"/>
              <a:t>b =  mean distance to nearest neighbor cluster members</a:t>
            </a:r>
          </a:p>
          <a:p>
            <a:pPr lvl="1"/>
            <a:r>
              <a:rPr lang="da-DK" b="1" dirty="0" smtClean="0"/>
              <a:t>Values 0 </a:t>
            </a:r>
            <a:r>
              <a:rPr lang="en-DK" b="1" dirty="0" smtClean="0"/>
              <a:t>–</a:t>
            </a:r>
            <a:r>
              <a:rPr lang="da-DK" b="1" dirty="0" smtClean="0"/>
              <a:t> 1.</a:t>
            </a:r>
          </a:p>
          <a:p>
            <a:r>
              <a:rPr lang="da-DK" b="1" dirty="0" smtClean="0"/>
              <a:t>Considered to be a more accurate method than the elbow method.</a:t>
            </a:r>
          </a:p>
          <a:p>
            <a:r>
              <a:rPr lang="da-DK" b="1" dirty="0" smtClean="0"/>
              <a:t>Best choice of k is around the max point – in this case 4 or maybe 5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8" y="4234645"/>
            <a:ext cx="50958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– silhouette method -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357313"/>
            <a:ext cx="11612364" cy="4605337"/>
          </a:xfrm>
        </p:spPr>
        <p:txBody>
          <a:bodyPr/>
          <a:lstStyle/>
          <a:p>
            <a:r>
              <a:rPr lang="da-DK" b="1" dirty="0" smtClean="0"/>
              <a:t>Based on every instance’s silhoutte coefficient</a:t>
            </a:r>
          </a:p>
          <a:p>
            <a:r>
              <a:rPr lang="da-DK" b="1" dirty="0" smtClean="0"/>
              <a:t>Shape’s </a:t>
            </a:r>
            <a:r>
              <a:rPr lang="da-DK" b="1" i="1" dirty="0"/>
              <a:t>H</a:t>
            </a:r>
            <a:r>
              <a:rPr lang="da-DK" b="1" i="1" dirty="0" smtClean="0"/>
              <a:t>eight</a:t>
            </a:r>
            <a:r>
              <a:rPr lang="da-DK" b="1" dirty="0" smtClean="0"/>
              <a:t> indicates number of instances in the cluster</a:t>
            </a:r>
          </a:p>
          <a:p>
            <a:r>
              <a:rPr lang="da-DK" b="1" dirty="0" smtClean="0"/>
              <a:t>Shape’s </a:t>
            </a:r>
            <a:r>
              <a:rPr lang="da-DK" b="1" i="1" dirty="0" smtClean="0"/>
              <a:t>Width</a:t>
            </a:r>
            <a:r>
              <a:rPr lang="da-DK" b="1" dirty="0" smtClean="0"/>
              <a:t> represents the sorted silhouette </a:t>
            </a:r>
            <a:r>
              <a:rPr lang="da-DK" b="1" dirty="0" smtClean="0"/>
              <a:t>coefficients</a:t>
            </a:r>
          </a:p>
          <a:p>
            <a:r>
              <a:rPr lang="da-DK" b="1" dirty="0" smtClean="0"/>
              <a:t>Stipled vertical line is the mean silhouette score</a:t>
            </a:r>
            <a:endParaRPr lang="da-DK" b="1" dirty="0" smtClean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/>
          </a:p>
          <a:p>
            <a:endParaRPr lang="da-DK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49693" y="2246988"/>
            <a:ext cx="4667251" cy="36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DBSCAN - </a:t>
            </a:r>
            <a:r>
              <a:rPr lang="da-DK" dirty="0" err="1" smtClean="0"/>
              <a:t>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</a:t>
            </a:r>
            <a:r>
              <a:rPr lang="en-GB" b="1" dirty="0" smtClean="0"/>
              <a:t>lusters are defined as continuous </a:t>
            </a:r>
            <a:r>
              <a:rPr lang="en-GB" b="1" dirty="0"/>
              <a:t>regions of </a:t>
            </a:r>
            <a:r>
              <a:rPr lang="en-GB" b="1" u="sng" dirty="0"/>
              <a:t>high </a:t>
            </a:r>
            <a:r>
              <a:rPr lang="en-GB" b="1" u="sng" dirty="0" smtClean="0"/>
              <a:t>density</a:t>
            </a:r>
          </a:p>
          <a:p>
            <a:r>
              <a:rPr lang="en-GB" b="1" dirty="0" smtClean="0"/>
              <a:t>For </a:t>
            </a:r>
            <a:r>
              <a:rPr lang="en-GB" b="1" dirty="0"/>
              <a:t>each instance, the algorithm counts how many instances are located within a small distance ε (epsilon) from </a:t>
            </a:r>
            <a:r>
              <a:rPr lang="en-GB" b="1" dirty="0" smtClean="0"/>
              <a:t>it - the </a:t>
            </a:r>
            <a:r>
              <a:rPr lang="en-GB" b="1" dirty="0"/>
              <a:t>instance’s </a:t>
            </a:r>
            <a:r>
              <a:rPr lang="en-GB" b="1" dirty="0" smtClean="0"/>
              <a:t>ε </a:t>
            </a:r>
            <a:r>
              <a:rPr lang="en-GB" b="1" dirty="0" err="1" smtClean="0"/>
              <a:t>neighborhood</a:t>
            </a:r>
            <a:r>
              <a:rPr lang="en-GB" b="1" dirty="0"/>
              <a:t>. </a:t>
            </a:r>
          </a:p>
          <a:p>
            <a:r>
              <a:rPr lang="en-GB" b="1" dirty="0" smtClean="0"/>
              <a:t>If </a:t>
            </a:r>
            <a:r>
              <a:rPr lang="en-GB" b="1" dirty="0"/>
              <a:t>an instance has at least </a:t>
            </a:r>
            <a:r>
              <a:rPr lang="en-GB" b="1" dirty="0" err="1"/>
              <a:t>min_samples</a:t>
            </a:r>
            <a:r>
              <a:rPr lang="en-GB" b="1" dirty="0"/>
              <a:t> instances in its ε-</a:t>
            </a:r>
            <a:r>
              <a:rPr lang="en-GB" b="1" dirty="0" err="1"/>
              <a:t>neighborhood</a:t>
            </a:r>
            <a:r>
              <a:rPr lang="en-GB" b="1" dirty="0"/>
              <a:t> (including itself), then it is considered a core instance. In other words, core instances are those that are located in dense </a:t>
            </a:r>
            <a:r>
              <a:rPr lang="en-GB" b="1" dirty="0" smtClean="0"/>
              <a:t>regions.</a:t>
            </a:r>
          </a:p>
          <a:p>
            <a:r>
              <a:rPr lang="en-GB" b="1" dirty="0" smtClean="0"/>
              <a:t>All </a:t>
            </a:r>
            <a:r>
              <a:rPr lang="en-GB" b="1" dirty="0"/>
              <a:t>instances in the </a:t>
            </a:r>
            <a:r>
              <a:rPr lang="en-GB" b="1" dirty="0" err="1"/>
              <a:t>neighborhood</a:t>
            </a:r>
            <a:r>
              <a:rPr lang="en-GB" b="1" dirty="0"/>
              <a:t> of a core instance belong to the same cluster. </a:t>
            </a:r>
            <a:endParaRPr lang="en-GB" b="1" dirty="0" smtClean="0"/>
          </a:p>
          <a:p>
            <a:r>
              <a:rPr lang="en-GB" b="1" dirty="0"/>
              <a:t>Any instance that is not a core instance and does not have one in its </a:t>
            </a:r>
            <a:r>
              <a:rPr lang="en-GB" b="1" dirty="0" err="1"/>
              <a:t>neighborhood</a:t>
            </a:r>
            <a:r>
              <a:rPr lang="en-GB" b="1" dirty="0"/>
              <a:t> is considered an anomaly.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80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DBSCAN – </a:t>
            </a:r>
            <a:r>
              <a:rPr lang="da-DK" dirty="0" err="1" smtClean="0"/>
              <a:t>hyperparameters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2000"/>
            <a:ext cx="11612364" cy="1540404"/>
          </a:xfrm>
        </p:spPr>
        <p:txBody>
          <a:bodyPr/>
          <a:lstStyle/>
          <a:p>
            <a:r>
              <a:rPr lang="da-DK" b="1" dirty="0" err="1" smtClean="0"/>
              <a:t>Min_samples</a:t>
            </a:r>
            <a:r>
              <a:rPr lang="da-DK" b="1" dirty="0" smtClean="0"/>
              <a:t> = 5 (</a:t>
            </a:r>
            <a:r>
              <a:rPr lang="da-DK" b="1" dirty="0" err="1" smtClean="0"/>
              <a:t>constant</a:t>
            </a:r>
            <a:r>
              <a:rPr lang="da-DK" b="1" dirty="0" smtClean="0"/>
              <a:t>)</a:t>
            </a:r>
          </a:p>
          <a:p>
            <a:r>
              <a:rPr lang="da-DK" b="1" dirty="0" err="1" smtClean="0"/>
              <a:t>Varying</a:t>
            </a:r>
            <a:r>
              <a:rPr lang="da-DK" b="1" dirty="0" smtClean="0"/>
              <a:t> </a:t>
            </a:r>
            <a:r>
              <a:rPr lang="en-GB" b="1" dirty="0"/>
              <a:t>ε-</a:t>
            </a:r>
            <a:r>
              <a:rPr lang="en-GB" b="1" dirty="0" err="1"/>
              <a:t>neighborhood</a:t>
            </a:r>
            <a:r>
              <a:rPr lang="en-GB" b="1" dirty="0"/>
              <a:t> </a:t>
            </a:r>
            <a:endParaRPr lang="en-GB" b="1" dirty="0" smtClean="0"/>
          </a:p>
          <a:p>
            <a:pPr lvl="1"/>
            <a:r>
              <a:rPr lang="en-GB" b="1" dirty="0" smtClean="0"/>
              <a:t>ε = </a:t>
            </a:r>
            <a:r>
              <a:rPr lang="da-DK" b="1" dirty="0" smtClean="0"/>
              <a:t>0.05: Too many clusters identified plus some outliers marked with red crosses</a:t>
            </a:r>
          </a:p>
          <a:p>
            <a:pPr lvl="1"/>
            <a:r>
              <a:rPr lang="en-GB" b="1" dirty="0"/>
              <a:t>ε = </a:t>
            </a:r>
            <a:r>
              <a:rPr lang="da-DK" b="1" dirty="0" smtClean="0"/>
              <a:t>0.20: 2 </a:t>
            </a:r>
            <a:r>
              <a:rPr lang="da-DK" b="1" dirty="0" err="1" smtClean="0"/>
              <a:t>clusters</a:t>
            </a:r>
            <a:r>
              <a:rPr lang="da-DK" b="1" dirty="0" smtClean="0"/>
              <a:t> </a:t>
            </a:r>
            <a:r>
              <a:rPr lang="da-DK" b="1" dirty="0" err="1" smtClean="0"/>
              <a:t>detetected</a:t>
            </a:r>
            <a:r>
              <a:rPr lang="da-DK" b="1" dirty="0" smtClean="0"/>
              <a:t> and </a:t>
            </a:r>
            <a:r>
              <a:rPr lang="da-DK" b="1" u="sng" dirty="0" err="1" smtClean="0"/>
              <a:t>no</a:t>
            </a:r>
            <a:r>
              <a:rPr lang="da-DK" b="1" dirty="0" smtClean="0"/>
              <a:t> </a:t>
            </a:r>
            <a:r>
              <a:rPr lang="da-DK" b="1" dirty="0" err="1" smtClean="0"/>
              <a:t>outliers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85" y="3923655"/>
            <a:ext cx="56483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Unsupervised Learning (UL)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34" y="1598833"/>
            <a:ext cx="11612364" cy="4335039"/>
          </a:xfrm>
        </p:spPr>
        <p:txBody>
          <a:bodyPr/>
          <a:lstStyle/>
          <a:p>
            <a:r>
              <a:rPr lang="en-GB" b="1" dirty="0" smtClean="0"/>
              <a:t>UL is a p</a:t>
            </a:r>
            <a:r>
              <a:rPr lang="en-GB" b="1" i="1" dirty="0" smtClean="0"/>
              <a:t>owerful</a:t>
            </a:r>
            <a:r>
              <a:rPr lang="en-GB" b="1" dirty="0" smtClean="0"/>
              <a:t> versatile technique to exploit unlabelled data</a:t>
            </a:r>
          </a:p>
          <a:p>
            <a:endParaRPr lang="en-GB" b="1" dirty="0" smtClean="0"/>
          </a:p>
          <a:p>
            <a:r>
              <a:rPr lang="da-DK" b="1" dirty="0" smtClean="0"/>
              <a:t>Supervised learning utilize labels in the data set</a:t>
            </a:r>
            <a:endParaRPr lang="da-DK" b="1" dirty="0"/>
          </a:p>
          <a:p>
            <a:r>
              <a:rPr lang="da-DK" b="1" dirty="0"/>
              <a:t>If the </a:t>
            </a:r>
            <a:r>
              <a:rPr lang="da-DK" b="1" dirty="0" smtClean="0"/>
              <a:t>instances are unlabelled</a:t>
            </a:r>
            <a:r>
              <a:rPr lang="da-DK" b="1" dirty="0"/>
              <a:t>, </a:t>
            </a:r>
            <a:r>
              <a:rPr lang="da-DK" b="1" dirty="0" smtClean="0"/>
              <a:t>then unsupervised learning must be used</a:t>
            </a:r>
            <a:endParaRPr lang="da-DK" b="1" dirty="0"/>
          </a:p>
          <a:p>
            <a:r>
              <a:rPr lang="da-DK" b="1" dirty="0" smtClean="0"/>
              <a:t>The idea is to group similar instances together into appropriate clusters</a:t>
            </a:r>
            <a:endParaRPr lang="da-DK" b="1" dirty="0"/>
          </a:p>
          <a:p>
            <a:r>
              <a:rPr lang="da-DK" b="1" dirty="0"/>
              <a:t>The meaning </a:t>
            </a:r>
            <a:r>
              <a:rPr lang="da-DK" b="1" i="1" dirty="0"/>
              <a:t>of ‘Appropriate cluster’ </a:t>
            </a:r>
            <a:r>
              <a:rPr lang="da-DK" b="1" dirty="0" smtClean="0"/>
              <a:t>is main topic for UL</a:t>
            </a:r>
            <a:r>
              <a:rPr lang="da-DK" dirty="0" smtClean="0"/>
              <a:t>  </a:t>
            </a:r>
            <a:endParaRPr lang="da-DK" dirty="0"/>
          </a:p>
          <a:p>
            <a:r>
              <a:rPr lang="en-GB" b="1" dirty="0" smtClean="0"/>
              <a:t> </a:t>
            </a:r>
          </a:p>
          <a:p>
            <a:r>
              <a:rPr lang="en-GB" b="1" dirty="0" smtClean="0"/>
              <a:t>So its clustering something; lets look at that !</a:t>
            </a:r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2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Assignments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2" y="1457174"/>
            <a:ext cx="11612364" cy="4267351"/>
          </a:xfrm>
        </p:spPr>
        <p:txBody>
          <a:bodyPr/>
          <a:lstStyle/>
          <a:p>
            <a:r>
              <a:rPr lang="en-GB" b="1" dirty="0"/>
              <a:t>Under the hood or What goes on behind the stage: Complicated mathematics </a:t>
            </a:r>
            <a:r>
              <a:rPr lang="en-GB" b="1" dirty="0" smtClean="0"/>
              <a:t>!</a:t>
            </a:r>
          </a:p>
          <a:p>
            <a:r>
              <a:rPr lang="en-GB" b="1" i="1" dirty="0" smtClean="0"/>
              <a:t>I will skip it.</a:t>
            </a:r>
          </a:p>
          <a:p>
            <a:endParaRPr lang="en-GB" b="1" dirty="0"/>
          </a:p>
          <a:p>
            <a:r>
              <a:rPr lang="en-GB" b="1" dirty="0" smtClean="0"/>
              <a:t>It is time for discussion and solving a few assignments in groups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r>
              <a:rPr lang="en-US" dirty="0">
                <a:hlinkClick r:id="rId2"/>
              </a:rPr>
              <a:t>Unsupervised Learning Questions Chapter 9</a:t>
            </a:r>
            <a:endParaRPr lang="en-US" dirty="0"/>
          </a:p>
          <a:p>
            <a:r>
              <a:rPr lang="en-US" dirty="0">
                <a:hlinkClick r:id="rId3"/>
              </a:rPr>
              <a:t>UL K-Means Exercise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ym typeface="Wingdings" panose="05000000000000000000" pitchFamily="2" charset="2"/>
              </a:rPr>
              <a:t>These exercise creates the foundation of the mandatory assignment: Mall Customers</a:t>
            </a:r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4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Unsupervised Learning Tasks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34" y="1598833"/>
            <a:ext cx="11612364" cy="4335039"/>
          </a:xfrm>
        </p:spPr>
        <p:txBody>
          <a:bodyPr/>
          <a:lstStyle/>
          <a:p>
            <a:r>
              <a:rPr lang="en-GB" b="1" dirty="0" smtClean="0"/>
              <a:t>Clustering: </a:t>
            </a:r>
            <a:r>
              <a:rPr lang="da-DK" b="1" dirty="0"/>
              <a:t>The idea is to group similar instances into appropriate </a:t>
            </a:r>
            <a:r>
              <a:rPr lang="da-DK" b="1" dirty="0" smtClean="0"/>
              <a:t>clusters</a:t>
            </a:r>
          </a:p>
          <a:p>
            <a:pPr lvl="1"/>
            <a:r>
              <a:rPr lang="da-DK" b="1" dirty="0" smtClean="0"/>
              <a:t>Algorithms: K-Means, DBScan, Gaussian Mixture</a:t>
            </a:r>
          </a:p>
          <a:p>
            <a:pPr lvl="1"/>
            <a:endParaRPr lang="da-DK" b="1" dirty="0"/>
          </a:p>
          <a:p>
            <a:r>
              <a:rPr lang="en-GB" b="1" dirty="0" smtClean="0"/>
              <a:t>Anomaly detection based on density estimation</a:t>
            </a:r>
          </a:p>
          <a:p>
            <a:pPr lvl="1"/>
            <a:r>
              <a:rPr lang="en-GB" b="1" dirty="0" smtClean="0"/>
              <a:t>Algorithm: Birch</a:t>
            </a:r>
          </a:p>
          <a:p>
            <a:pPr lvl="1"/>
            <a:endParaRPr lang="en-GB" b="1" dirty="0" smtClean="0"/>
          </a:p>
          <a:p>
            <a:r>
              <a:rPr lang="da-DK" b="1" dirty="0" smtClean="0"/>
              <a:t>Dimensional reduction: reducing number of features</a:t>
            </a:r>
          </a:p>
          <a:p>
            <a:pPr lvl="1"/>
            <a:r>
              <a:rPr lang="da-DK" b="1" dirty="0" smtClean="0"/>
              <a:t>Algorithm: PCA (Principal Component Analysis)</a:t>
            </a:r>
            <a:endParaRPr lang="da-DK" b="1" dirty="0"/>
          </a:p>
          <a:p>
            <a:endParaRPr lang="en-GB" b="1" dirty="0" smtClean="0"/>
          </a:p>
          <a:p>
            <a:r>
              <a:rPr lang="en-GB" b="1" dirty="0" smtClean="0"/>
              <a:t>So many algorithms</a:t>
            </a:r>
            <a:r>
              <a:rPr lang="en-DK" b="1" dirty="0" smtClean="0"/>
              <a:t>…</a:t>
            </a:r>
            <a:r>
              <a:rPr lang="en-US" b="1" dirty="0" smtClean="0"/>
              <a:t>.</a:t>
            </a:r>
            <a:r>
              <a:rPr lang="en-GB" b="1" dirty="0" smtClean="0"/>
              <a:t>all good for something</a:t>
            </a:r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94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Classification vs clustering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456368"/>
            <a:ext cx="11612364" cy="1858332"/>
          </a:xfrm>
        </p:spPr>
        <p:txBody>
          <a:bodyPr/>
          <a:lstStyle/>
          <a:p>
            <a:r>
              <a:rPr lang="da-DK" b="1" dirty="0"/>
              <a:t>Iris </a:t>
            </a:r>
            <a:r>
              <a:rPr lang="da-DK" b="1" dirty="0" smtClean="0"/>
              <a:t>classification: Diagram to the left shows plotted petal width by petal length</a:t>
            </a:r>
          </a:p>
          <a:p>
            <a:endParaRPr lang="da-DK" b="1" dirty="0" smtClean="0"/>
          </a:p>
          <a:p>
            <a:r>
              <a:rPr lang="da-DK" b="1" dirty="0" smtClean="0"/>
              <a:t>Unsupervised: Identify groups </a:t>
            </a:r>
            <a:r>
              <a:rPr lang="da-DK" b="1" dirty="0"/>
              <a:t>of instances with similar </a:t>
            </a:r>
            <a:r>
              <a:rPr lang="da-DK" b="1" dirty="0" smtClean="0"/>
              <a:t>features; i.e. clustering</a:t>
            </a:r>
          </a:p>
          <a:p>
            <a:r>
              <a:rPr lang="da-DK" b="1" dirty="0" smtClean="0"/>
              <a:t>Unlabelled: Guessing/finding clusters</a:t>
            </a:r>
          </a:p>
          <a:p>
            <a:r>
              <a:rPr lang="da-DK" b="1" dirty="0" smtClean="0"/>
              <a:t>Diagram </a:t>
            </a:r>
            <a:r>
              <a:rPr lang="da-DK" b="1" dirty="0"/>
              <a:t>in the </a:t>
            </a:r>
            <a:r>
              <a:rPr lang="da-DK" b="1" dirty="0" smtClean="0"/>
              <a:t>middle shows </a:t>
            </a:r>
            <a:r>
              <a:rPr lang="da-DK" b="1" dirty="0" smtClean="0"/>
              <a:t>Ir</a:t>
            </a:r>
            <a:r>
              <a:rPr lang="da-DK" b="1" dirty="0" smtClean="0"/>
              <a:t>is </a:t>
            </a:r>
            <a:r>
              <a:rPr lang="da-DK" b="1" dirty="0" smtClean="0"/>
              <a:t>setosa as cluster and one cluster covering both </a:t>
            </a:r>
            <a:r>
              <a:rPr lang="da-DK" b="1" dirty="0"/>
              <a:t>I</a:t>
            </a:r>
            <a:r>
              <a:rPr lang="da-DK" b="1" dirty="0" smtClean="0"/>
              <a:t>ris versicolor </a:t>
            </a:r>
            <a:r>
              <a:rPr lang="da-DK" b="1" dirty="0" smtClean="0"/>
              <a:t>and Iris virginica</a:t>
            </a:r>
          </a:p>
          <a:p>
            <a:r>
              <a:rPr lang="en-GB" b="1" dirty="0" smtClean="0"/>
              <a:t>UL Gaussian </a:t>
            </a:r>
            <a:r>
              <a:rPr lang="en-GB" b="1" dirty="0"/>
              <a:t>mixture </a:t>
            </a:r>
            <a:r>
              <a:rPr lang="en-GB" b="1" dirty="0" smtClean="0"/>
              <a:t>model: </a:t>
            </a:r>
            <a:r>
              <a:rPr lang="da-DK" b="1" dirty="0" smtClean="0"/>
              <a:t>Diagram to the right shows all </a:t>
            </a:r>
            <a:r>
              <a:rPr lang="da-DK" b="1" dirty="0" smtClean="0"/>
              <a:t>three </a:t>
            </a:r>
            <a:r>
              <a:rPr lang="da-DK" b="1" dirty="0" smtClean="0"/>
              <a:t>classes have been identified as clusters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3697753"/>
            <a:ext cx="5705475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17" y="3655700"/>
            <a:ext cx="3352064" cy="21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approaches</a:t>
            </a:r>
            <a:r>
              <a:rPr lang="da-DK" dirty="0" smtClean="0"/>
              <a:t> to </a:t>
            </a:r>
            <a:r>
              <a:rPr lang="da-DK" dirty="0" err="1" smtClean="0"/>
              <a:t>clustering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81" y="1461937"/>
            <a:ext cx="11612364" cy="3674871"/>
          </a:xfrm>
        </p:spPr>
        <p:txBody>
          <a:bodyPr/>
          <a:lstStyle/>
          <a:p>
            <a:r>
              <a:rPr lang="en-GB" b="1" dirty="0"/>
              <a:t>W</a:t>
            </a:r>
            <a:r>
              <a:rPr lang="en-GB" b="1" dirty="0" smtClean="0"/>
              <a:t>hat </a:t>
            </a:r>
            <a:r>
              <a:rPr lang="en-GB" b="1" dirty="0"/>
              <a:t>a cluster </a:t>
            </a:r>
            <a:r>
              <a:rPr lang="en-GB" b="1" dirty="0" smtClean="0"/>
              <a:t>is </a:t>
            </a:r>
            <a:r>
              <a:rPr lang="en-GB" b="1" dirty="0"/>
              <a:t>depends on the context, and different algorithms will capture different kinds of clusters. </a:t>
            </a:r>
            <a:endParaRPr lang="en-GB" b="1" dirty="0" smtClean="0"/>
          </a:p>
          <a:p>
            <a:r>
              <a:rPr lang="en-GB" b="1" dirty="0" smtClean="0"/>
              <a:t>Some algorithms uses the concept of centroids, which the instances are </a:t>
            </a:r>
            <a:r>
              <a:rPr lang="en-GB" b="1" dirty="0" err="1" smtClean="0"/>
              <a:t>centered</a:t>
            </a:r>
            <a:r>
              <a:rPr lang="en-GB" b="1" dirty="0" smtClean="0"/>
              <a:t> around. </a:t>
            </a:r>
          </a:p>
          <a:p>
            <a:pPr lvl="1"/>
            <a:r>
              <a:rPr lang="en-GB" b="1" dirty="0" smtClean="0"/>
              <a:t>E.g. K-means</a:t>
            </a:r>
          </a:p>
          <a:p>
            <a:r>
              <a:rPr lang="en-GB" b="1" dirty="0" smtClean="0"/>
              <a:t>Others </a:t>
            </a:r>
            <a:r>
              <a:rPr lang="en-GB" b="1" dirty="0"/>
              <a:t>look for continuous regions of </a:t>
            </a:r>
            <a:r>
              <a:rPr lang="en-GB" b="1" dirty="0" smtClean="0"/>
              <a:t>instances clustered with at certain density. </a:t>
            </a:r>
          </a:p>
          <a:p>
            <a:pPr lvl="1"/>
            <a:r>
              <a:rPr lang="en-GB" b="1" dirty="0" smtClean="0"/>
              <a:t>E.g. DBSCAN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9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Unsupervised Learning Algorithms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34" y="1414314"/>
            <a:ext cx="11612364" cy="4586435"/>
          </a:xfrm>
        </p:spPr>
        <p:txBody>
          <a:bodyPr/>
          <a:lstStyle/>
          <a:p>
            <a:r>
              <a:rPr lang="en-GB" b="1" dirty="0" smtClean="0"/>
              <a:t>Different algorithms find different domains </a:t>
            </a:r>
          </a:p>
          <a:p>
            <a:r>
              <a:rPr lang="en-GB" b="1" dirty="0" smtClean="0"/>
              <a:t>Clusters can have any shape: spherical, ellipsoids squares, rings</a:t>
            </a:r>
          </a:p>
          <a:p>
            <a:pPr marL="0" indent="0">
              <a:buNone/>
            </a:pPr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So many algorithms</a:t>
            </a:r>
            <a:r>
              <a:rPr lang="en-DK" b="1" dirty="0" smtClean="0"/>
              <a:t>…</a:t>
            </a:r>
            <a:r>
              <a:rPr lang="en-US" b="1" dirty="0" smtClean="0"/>
              <a:t>.with </a:t>
            </a:r>
            <a:r>
              <a:rPr lang="en-US" b="1" dirty="0"/>
              <a:t>different techniques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scikit-learn.org/stable/modules/clustering.html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Now let us look at the famous K-Means</a:t>
            </a:r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38337" y="2153919"/>
            <a:ext cx="5943600" cy="32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K-Means?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81" y="1378339"/>
            <a:ext cx="11612364" cy="4527161"/>
          </a:xfrm>
        </p:spPr>
        <p:txBody>
          <a:bodyPr/>
          <a:lstStyle/>
          <a:p>
            <a:r>
              <a:rPr lang="en-GB" b="1" dirty="0" smtClean="0"/>
              <a:t>Advantages</a:t>
            </a:r>
            <a:endParaRPr lang="en-GB" b="1" dirty="0"/>
          </a:p>
          <a:p>
            <a:pPr lvl="1"/>
            <a:r>
              <a:rPr lang="en-GB" b="1" dirty="0" smtClean="0"/>
              <a:t>Very good for spherical shapes </a:t>
            </a:r>
          </a:p>
          <a:p>
            <a:pPr lvl="1"/>
            <a:r>
              <a:rPr lang="en-GB" b="1" dirty="0" smtClean="0"/>
              <a:t>Huge sized data sets</a:t>
            </a:r>
          </a:p>
          <a:p>
            <a:pPr lvl="1"/>
            <a:r>
              <a:rPr lang="en-GB" b="1" dirty="0" smtClean="0"/>
              <a:t>White box; knows in details  how it works</a:t>
            </a:r>
          </a:p>
          <a:p>
            <a:pPr lvl="1"/>
            <a:r>
              <a:rPr lang="en-GB" b="1" dirty="0" smtClean="0"/>
              <a:t>Easy to use</a:t>
            </a:r>
          </a:p>
          <a:p>
            <a:pPr lvl="1"/>
            <a:r>
              <a:rPr lang="en-GB" b="1" dirty="0" smtClean="0"/>
              <a:t>Fast only 3-5 iterations</a:t>
            </a:r>
          </a:p>
          <a:p>
            <a:pPr lvl="1"/>
            <a:r>
              <a:rPr lang="en-GB" b="1" dirty="0" smtClean="0"/>
              <a:t>Scalable i.e. Efficient O(</a:t>
            </a:r>
            <a:r>
              <a:rPr lang="en-GB" b="1" dirty="0" err="1" smtClean="0"/>
              <a:t>kxmxn</a:t>
            </a:r>
            <a:r>
              <a:rPr lang="en-GB" b="1" dirty="0" smtClean="0"/>
              <a:t>) k:number of clusters, m; instances, n: features (dimensions)</a:t>
            </a:r>
          </a:p>
          <a:p>
            <a:pPr lvl="1"/>
            <a:endParaRPr lang="en-GB" b="1" dirty="0"/>
          </a:p>
          <a:p>
            <a:r>
              <a:rPr lang="en-GB" b="1" dirty="0" smtClean="0"/>
              <a:t>Disadvantages</a:t>
            </a:r>
          </a:p>
          <a:p>
            <a:pPr lvl="1"/>
            <a:r>
              <a:rPr lang="en-GB" b="1" dirty="0" smtClean="0"/>
              <a:t>Must find the right number of clusters</a:t>
            </a:r>
          </a:p>
          <a:p>
            <a:pPr lvl="1"/>
            <a:r>
              <a:rPr lang="en-GB" b="1" dirty="0" smtClean="0"/>
              <a:t>Performs bad on clusters with:</a:t>
            </a:r>
          </a:p>
          <a:p>
            <a:pPr lvl="2"/>
            <a:r>
              <a:rPr lang="en-GB" b="1" dirty="0" smtClean="0"/>
              <a:t>Non-spherical shapes</a:t>
            </a:r>
          </a:p>
          <a:p>
            <a:pPr lvl="2"/>
            <a:r>
              <a:rPr lang="en-GB" b="1" dirty="0" smtClean="0"/>
              <a:t>Different cluster density</a:t>
            </a:r>
          </a:p>
          <a:p>
            <a:pPr lvl="2"/>
            <a:r>
              <a:rPr lang="en-GB" b="1" dirty="0" smtClean="0"/>
              <a:t>Different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47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K-Means</a:t>
            </a:r>
            <a:r>
              <a:rPr lang="en-GB" dirty="0"/>
              <a:t> </a:t>
            </a:r>
            <a:r>
              <a:rPr lang="en-GB" dirty="0" smtClean="0"/>
              <a:t>Concepts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81" y="1378339"/>
            <a:ext cx="11612364" cy="4527161"/>
          </a:xfrm>
        </p:spPr>
        <p:txBody>
          <a:bodyPr/>
          <a:lstStyle/>
          <a:p>
            <a:r>
              <a:rPr lang="en-GB" b="1" dirty="0" smtClean="0"/>
              <a:t>1957 classic K-Means algorithm</a:t>
            </a:r>
          </a:p>
          <a:p>
            <a:endParaRPr lang="en-GB" b="1" dirty="0" smtClean="0"/>
          </a:p>
          <a:p>
            <a:r>
              <a:rPr lang="en-GB" b="1" dirty="0" smtClean="0"/>
              <a:t>Algorithm for identifying clusters</a:t>
            </a:r>
          </a:p>
          <a:p>
            <a:pPr lvl="1"/>
            <a:r>
              <a:rPr lang="en-GB" b="1" dirty="0" smtClean="0"/>
              <a:t>K is number of clusters</a:t>
            </a:r>
          </a:p>
          <a:p>
            <a:pPr lvl="1"/>
            <a:r>
              <a:rPr lang="en-GB" b="1" dirty="0" smtClean="0"/>
              <a:t>Centroid is the </a:t>
            </a:r>
            <a:r>
              <a:rPr lang="en-GB" b="1" dirty="0" err="1" smtClean="0"/>
              <a:t>center</a:t>
            </a:r>
            <a:r>
              <a:rPr lang="en-GB" b="1" dirty="0" smtClean="0"/>
              <a:t> of a cluster</a:t>
            </a:r>
          </a:p>
          <a:p>
            <a:pPr lvl="1"/>
            <a:r>
              <a:rPr lang="en-GB" b="1" dirty="0" smtClean="0"/>
              <a:t>Mean refers to </a:t>
            </a:r>
            <a:r>
              <a:rPr lang="en-GB" b="1" dirty="0" err="1" smtClean="0"/>
              <a:t>MeanSquaredDistance</a:t>
            </a:r>
            <a:r>
              <a:rPr lang="en-GB" b="1" dirty="0" smtClean="0"/>
              <a:t>; i.e. a distance measure of instances from centroid position</a:t>
            </a:r>
          </a:p>
          <a:p>
            <a:pPr lvl="1"/>
            <a:endParaRPr lang="en-GB" b="1" dirty="0"/>
          </a:p>
          <a:p>
            <a:r>
              <a:rPr lang="en-GB" b="1" dirty="0" smtClean="0"/>
              <a:t>Questions:</a:t>
            </a:r>
          </a:p>
          <a:p>
            <a:pPr lvl="1"/>
            <a:r>
              <a:rPr lang="en-GB" b="1" dirty="0" smtClean="0"/>
              <a:t>How to find the best solution ?</a:t>
            </a:r>
          </a:p>
          <a:p>
            <a:pPr lvl="1"/>
            <a:r>
              <a:rPr lang="en-GB" b="1" dirty="0" smtClean="0"/>
              <a:t>How to initialize the position of centroids ?</a:t>
            </a:r>
          </a:p>
          <a:p>
            <a:pPr lvl="1"/>
            <a:r>
              <a:rPr lang="en-GB" b="1" dirty="0"/>
              <a:t>How to find the right number of centroids ? </a:t>
            </a:r>
            <a:r>
              <a:rPr lang="en-GB" b="1" dirty="0" smtClean="0"/>
              <a:t>Inertia or Elbow </a:t>
            </a:r>
            <a:r>
              <a:rPr lang="en-GB" b="1" dirty="0"/>
              <a:t>or </a:t>
            </a:r>
            <a:r>
              <a:rPr lang="en-GB" b="1" dirty="0" err="1"/>
              <a:t>Silhoutte</a:t>
            </a:r>
            <a:r>
              <a:rPr lang="en-GB" b="1" dirty="0"/>
              <a:t> method?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pPr marL="252000" lvl="1" indent="0">
              <a:buNone/>
            </a:pPr>
            <a:r>
              <a:rPr lang="en-GB" b="1" dirty="0" smtClean="0"/>
              <a:t>Let’s </a:t>
            </a:r>
            <a:r>
              <a:rPr lang="en-GB" b="1" dirty="0"/>
              <a:t>see how it looks on next </a:t>
            </a:r>
            <a:r>
              <a:rPr lang="en-GB" b="1" dirty="0" smtClean="0"/>
              <a:t>slides!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BUT First watch an easy video </a:t>
            </a:r>
            <a:r>
              <a:rPr lang="en-GB" b="1" dirty="0" smtClean="0"/>
              <a:t>introduction </a:t>
            </a:r>
            <a:r>
              <a:rPr lang="en-US" dirty="0">
                <a:hlinkClick r:id="rId2"/>
              </a:rPr>
              <a:t>UL K-Means (8 minutes)</a:t>
            </a:r>
            <a:endParaRPr lang="en-US" dirty="0"/>
          </a:p>
          <a:p>
            <a:pPr marL="252000" lvl="1" indent="0">
              <a:buNone/>
            </a:pPr>
            <a:endParaRPr lang="en-GB" b="1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06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K-Means – Example fit_predict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1999"/>
            <a:ext cx="11612364" cy="4134001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 smtClean="0"/>
              <a:t>Cluster centers:</a:t>
            </a:r>
          </a:p>
          <a:p>
            <a:pPr marL="0" indent="0">
              <a:buNone/>
            </a:pPr>
            <a:r>
              <a:rPr lang="en-GB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In: </a:t>
            </a:r>
            <a:r>
              <a:rPr lang="en-GB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kmeans.cluster_centers</a:t>
            </a:r>
            <a:r>
              <a:rPr lang="en-GB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marL="0" indent="0">
              <a:buNone/>
            </a:pPr>
            <a:endParaRPr lang="da-DK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Out: array</a:t>
            </a:r>
            <a:r>
              <a:rPr lang="en-GB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([[-2.80389616, 1.80117999], [ 0.20876306, 2.25551336], [-2.79290307, 2.79641063], [-1.46679593, 2.28585348], [-2.80037642, 1.30082566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</a:p>
          <a:p>
            <a:pPr marL="0" indent="0">
              <a:buNone/>
            </a:pPr>
            <a:endParaRPr lang="da-DK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sz="1400" dirty="0" err="1" smtClean="0">
                <a:cs typeface="Courier New" panose="02070309020205020404" pitchFamily="49" charset="0"/>
              </a:rPr>
              <a:t>Instance</a:t>
            </a:r>
            <a:r>
              <a:rPr lang="da-DK" sz="1400" dirty="0" smtClean="0">
                <a:cs typeface="Courier New" panose="02070309020205020404" pitchFamily="49" charset="0"/>
              </a:rPr>
              <a:t> labels:</a:t>
            </a:r>
          </a:p>
          <a:p>
            <a:pPr marL="0" indent="0">
              <a:buNone/>
            </a:pPr>
            <a:endParaRPr lang="da-DK" sz="1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In: </a:t>
            </a:r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kmeans.labels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marL="0" indent="0">
              <a:buNone/>
            </a:pPr>
            <a:endParaRPr lang="da-DK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Out: array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([4, 0, 1, ..., 2, 1, 0])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05.04.2022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902" y="3860456"/>
            <a:ext cx="4074673" cy="18760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" y="3796244"/>
            <a:ext cx="4886325" cy="20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TemplateConfiguration>{"elementsMetadata":[],"transformationConfigurations":[],"enableDocumentContentUpdater":true,"version":"1.2"}</Templafy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9C588-5F38-4EC0-9F5C-9C2879B9564A}">
  <ds:schemaRefs/>
</ds:datastoreItem>
</file>

<file path=customXml/itemProps3.xml><?xml version="1.0" encoding="utf-8"?>
<ds:datastoreItem xmlns:ds="http://schemas.openxmlformats.org/officeDocument/2006/customXml" ds:itemID="{0D902525-B31A-4D8B-A89B-20EF1B80AB3E}">
  <ds:schemaRefs>
    <ds:schemaRef ds:uri="http://purl.org/dc/terms/"/>
    <ds:schemaRef ds:uri="http://schemas.openxmlformats.org/package/2006/metadata/core-properties"/>
    <ds:schemaRef ds:uri="f7b946f2-60cf-4e95-a05f-542cd761d733"/>
    <ds:schemaRef ds:uri="http://purl.org/dc/dcmitype/"/>
    <ds:schemaRef ds:uri="http://schemas.microsoft.com/office/infopath/2007/PartnerControls"/>
    <ds:schemaRef ds:uri="106f563f-f301-471e-a8c8-8dbfd02567f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1418</Words>
  <Application>Microsoft Office PowerPoint</Application>
  <PresentationFormat>Widescreen</PresentationFormat>
  <Paragraphs>276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Courier New</vt:lpstr>
      <vt:lpstr>Wingdings</vt:lpstr>
      <vt:lpstr>Blank</vt:lpstr>
      <vt:lpstr>Unsupervised Learning  The basics,K-Means, DBScan</vt:lpstr>
      <vt:lpstr>What is Unsupervised Learning (UL)</vt:lpstr>
      <vt:lpstr>Unsupervised Learning Tasks </vt:lpstr>
      <vt:lpstr>Classification vs clustering</vt:lpstr>
      <vt:lpstr>Different approaches to clustering</vt:lpstr>
      <vt:lpstr>Unsupervised Learning Algorithms </vt:lpstr>
      <vt:lpstr>Evaluation of K-Means? </vt:lpstr>
      <vt:lpstr>K-Means Concepts </vt:lpstr>
      <vt:lpstr>K-Means – Example fit_predict results</vt:lpstr>
      <vt:lpstr>K-Means: </vt:lpstr>
      <vt:lpstr>K-Means classic algorithm</vt:lpstr>
      <vt:lpstr>K-Means – Centroid initialization</vt:lpstr>
      <vt:lpstr>K-Means – Centroid initialization - Solutions</vt:lpstr>
      <vt:lpstr>K-Means Optimal Number of Clusters</vt:lpstr>
      <vt:lpstr>K-Means – Number of clusters – Elbow method</vt:lpstr>
      <vt:lpstr>K-Means – Number of clusters – Silhouette method</vt:lpstr>
      <vt:lpstr>K-Means – silhouette method - diagram</vt:lpstr>
      <vt:lpstr>DBSCAN - Algorithm</vt:lpstr>
      <vt:lpstr>DBSCAN – hyperparameters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2022-04-06T21:01:42Z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